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7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269327afbd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269327afbd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69327afbd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69327afbd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269327afbd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269327afbd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269327afbd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269327afbd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269327afbd_3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269327afbd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269327afbd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269327afbd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69327afbd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69327afbd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69327afbd_4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269327afbd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269327afbd_3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269327afbd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69327afbd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69327afbd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269327afbd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269327afbd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269327afbd_3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269327afbd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269327afbd_3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269327afbd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69327afbd_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69327afbd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69327afbd_4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269327afbd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69327afbd_3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69327afbd_3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269327afb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269327afb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69327afb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269327af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69327afbd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69327afbd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69327afbd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69327afbd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269327afbd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269327afbd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69327afb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69327afb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69327afbd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69327afbd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69327afbd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69327afbd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yencoder/PharmaHacks2023"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docs.google.com/document/d/1npsnEwplm6xE-mlHjcpUq4r5dROXyC-cbc48Vx-I5do/edi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913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PharmaHacks 2023</a:t>
            </a:r>
            <a:endParaRPr/>
          </a:p>
        </p:txBody>
      </p:sp>
      <p:sp>
        <p:nvSpPr>
          <p:cNvPr id="55" name="Google Shape;55;p13"/>
          <p:cNvSpPr txBox="1">
            <a:spLocks noGrp="1"/>
          </p:cNvSpPr>
          <p:nvPr>
            <p:ph type="subTitle" idx="1"/>
          </p:nvPr>
        </p:nvSpPr>
        <p:spPr>
          <a:xfrm>
            <a:off x="311700" y="2490250"/>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Injoy Challenge</a:t>
            </a:r>
            <a:br>
              <a:rPr lang="en"/>
            </a:br>
            <a:r>
              <a:rPr lang="en"/>
              <a:t>IBS Food Group Identification using XGBoost Learning</a:t>
            </a:r>
            <a:endParaRPr/>
          </a:p>
        </p:txBody>
      </p:sp>
      <p:sp>
        <p:nvSpPr>
          <p:cNvPr id="56" name="Google Shape;56;p13"/>
          <p:cNvSpPr txBox="1">
            <a:spLocks noGrp="1"/>
          </p:cNvSpPr>
          <p:nvPr>
            <p:ph type="subTitle" idx="1"/>
          </p:nvPr>
        </p:nvSpPr>
        <p:spPr>
          <a:xfrm>
            <a:off x="311700" y="4489225"/>
            <a:ext cx="8520600" cy="4299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1800"/>
              <a:t>Group Members: Punyaja Mishra, Devashish Kapoor, Rachit Saini, John Philip</a:t>
            </a:r>
            <a:endParaRPr sz="1800"/>
          </a:p>
        </p:txBody>
      </p:sp>
      <p:pic>
        <p:nvPicPr>
          <p:cNvPr id="57" name="Google Shape;57;p13"/>
          <p:cNvPicPr preferRelativeResize="0"/>
          <p:nvPr/>
        </p:nvPicPr>
        <p:blipFill rotWithShape="1">
          <a:blip r:embed="rId3">
            <a:alphaModFix/>
          </a:blip>
          <a:srcRect l="1670" t="71586" r="-1670" b="15935"/>
          <a:stretch/>
        </p:blipFill>
        <p:spPr>
          <a:xfrm>
            <a:off x="0" y="0"/>
            <a:ext cx="9319850" cy="855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Specification Model</a:t>
            </a:r>
            <a:endParaRPr/>
          </a:p>
        </p:txBody>
      </p:sp>
      <p:sp>
        <p:nvSpPr>
          <p:cNvPr id="115" name="Google Shape;11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We built 2 programs - foodUser.py and foodCollecitve.py</a:t>
            </a:r>
            <a:endParaRPr sz="1200"/>
          </a:p>
          <a:p>
            <a:pPr marL="457200" lvl="0" indent="-304800" algn="l" rtl="0">
              <a:spcBef>
                <a:spcPts val="1200"/>
              </a:spcBef>
              <a:spcAft>
                <a:spcPts val="0"/>
              </a:spcAft>
              <a:buSzPts val="1200"/>
              <a:buAutoNum type="arabicPeriod"/>
            </a:pPr>
            <a:r>
              <a:rPr lang="en" sz="1200" b="1"/>
              <a:t>foodUser.py</a:t>
            </a:r>
            <a:r>
              <a:rPr lang="en" sz="1200"/>
              <a:t> - The program generates a model that calculates the correlation between each food category and the symptom value for an Individual User</a:t>
            </a:r>
            <a:endParaRPr sz="1200"/>
          </a:p>
          <a:p>
            <a:pPr marL="457200" lvl="0" indent="-304800" algn="l" rtl="0">
              <a:spcBef>
                <a:spcPts val="0"/>
              </a:spcBef>
              <a:spcAft>
                <a:spcPts val="0"/>
              </a:spcAft>
              <a:buSzPts val="1200"/>
              <a:buAutoNum type="arabicPeriod"/>
            </a:pPr>
            <a:r>
              <a:rPr lang="en" sz="1200" b="1"/>
              <a:t>foodCollective.py</a:t>
            </a:r>
            <a:r>
              <a:rPr lang="en" sz="1200"/>
              <a:t> - The program generated a model that aggregates the calculated correlations the food categories and the symptom value for all users to identify the Food Category with Highest and Lowest Correlation </a:t>
            </a:r>
            <a:endParaRPr sz="1200"/>
          </a:p>
          <a:p>
            <a:pPr marL="457200" lvl="0" indent="0" algn="l" rtl="0">
              <a:spcBef>
                <a:spcPts val="1200"/>
              </a:spcBef>
              <a:spcAft>
                <a:spcPts val="0"/>
              </a:spcAft>
              <a:buNone/>
            </a:pPr>
            <a:r>
              <a:rPr lang="en" sz="1200"/>
              <a:t>Total Number of Users = 50</a:t>
            </a:r>
            <a:br>
              <a:rPr lang="en" sz="1200"/>
            </a:br>
            <a:r>
              <a:rPr lang="en" sz="1200"/>
              <a:t>User_Number whose correlation values are calculated in foodUser.py = input from User in range (0,50)</a:t>
            </a:r>
            <a:br>
              <a:rPr lang="en" sz="1200"/>
            </a:br>
            <a:r>
              <a:rPr lang="en" sz="1200"/>
              <a:t>Number of Data Points per User = Varied per User (No certain Pattern as it was Patient Input Data)</a:t>
            </a:r>
            <a:endParaRPr sz="1200"/>
          </a:p>
          <a:p>
            <a:pPr marL="457200" lvl="0" indent="0" algn="l" rtl="0">
              <a:spcBef>
                <a:spcPts val="1200"/>
              </a:spcBef>
              <a:spcAft>
                <a:spcPts val="1200"/>
              </a:spcAft>
              <a:buNone/>
            </a:pPr>
            <a:r>
              <a:rPr lang="en" sz="1200"/>
              <a:t>Feature Selection = Spearman Correlation</a:t>
            </a:r>
            <a:br>
              <a:rPr lang="en" sz="1200"/>
            </a:br>
            <a:r>
              <a:rPr lang="en" sz="1200"/>
              <a:t>Machine Learning Algorithm Used = XGBoost</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Spearman Correlation and XGBoost</a:t>
            </a:r>
            <a:endParaRPr/>
          </a:p>
        </p:txBody>
      </p:sp>
      <p:sp>
        <p:nvSpPr>
          <p:cNvPr id="121" name="Google Shape;12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b="1"/>
              <a:t>Spearman Correlation</a:t>
            </a:r>
            <a:endParaRPr/>
          </a:p>
          <a:p>
            <a:pPr marL="457200" lvl="0" indent="-292100" algn="l" rtl="0">
              <a:spcBef>
                <a:spcPts val="1200"/>
              </a:spcBef>
              <a:spcAft>
                <a:spcPts val="0"/>
              </a:spcAft>
              <a:buSzPts val="1000"/>
              <a:buChar char="●"/>
            </a:pPr>
            <a:r>
              <a:rPr lang="en"/>
              <a:t>We implemented the Spearman Correlation method for feature selection to identify the Food Categories that has the highest effect on the Symptom Value Per User. </a:t>
            </a:r>
            <a:endParaRPr/>
          </a:p>
          <a:p>
            <a:pPr marL="457200" lvl="0" indent="-292100" algn="l" rtl="0">
              <a:spcBef>
                <a:spcPts val="0"/>
              </a:spcBef>
              <a:spcAft>
                <a:spcPts val="0"/>
              </a:spcAft>
              <a:buSzPts val="1000"/>
              <a:buChar char="●"/>
            </a:pPr>
            <a:r>
              <a:rPr lang="en"/>
              <a:t>Output : list of food categories</a:t>
            </a:r>
            <a:br>
              <a:rPr lang="en"/>
            </a:br>
            <a:endParaRPr/>
          </a:p>
          <a:p>
            <a:pPr marL="0" lvl="0" indent="0" algn="l" rtl="0">
              <a:spcBef>
                <a:spcPts val="1200"/>
              </a:spcBef>
              <a:spcAft>
                <a:spcPts val="0"/>
              </a:spcAft>
              <a:buNone/>
            </a:pPr>
            <a:r>
              <a:rPr lang="en" b="1"/>
              <a:t>XGBoost</a:t>
            </a:r>
            <a:endParaRPr b="1"/>
          </a:p>
          <a:p>
            <a:pPr marL="457200" lvl="0" indent="-292100" algn="l" rtl="0">
              <a:spcBef>
                <a:spcPts val="1200"/>
              </a:spcBef>
              <a:spcAft>
                <a:spcPts val="0"/>
              </a:spcAft>
              <a:buSzPts val="1000"/>
              <a:buChar char="●"/>
            </a:pPr>
            <a:r>
              <a:rPr lang="en"/>
              <a:t>To find correlation values, we needed a regression model</a:t>
            </a:r>
            <a:endParaRPr/>
          </a:p>
          <a:p>
            <a:pPr marL="457200" lvl="0" indent="-292100" algn="l" rtl="0">
              <a:spcBef>
                <a:spcPts val="0"/>
              </a:spcBef>
              <a:spcAft>
                <a:spcPts val="0"/>
              </a:spcAft>
              <a:buSzPts val="1000"/>
              <a:buChar char="●"/>
            </a:pPr>
            <a:r>
              <a:rPr lang="en"/>
              <a:t>XGBoost was our choice of ML Algorithm over other regression models because of its ability to consider multiple independent parameters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174575"/>
            <a:ext cx="8520600" cy="919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t>Simulation Run 1 - Individual User 0 </a:t>
            </a:r>
            <a:endParaRPr/>
          </a:p>
          <a:p>
            <a:pPr marL="0" lvl="0" indent="0" algn="ctr" rtl="0">
              <a:spcBef>
                <a:spcPts val="0"/>
              </a:spcBef>
              <a:spcAft>
                <a:spcPts val="0"/>
              </a:spcAft>
              <a:buClr>
                <a:schemeClr val="dk1"/>
              </a:buClr>
              <a:buSzPct val="39285"/>
              <a:buFont typeface="Arial"/>
              <a:buNone/>
            </a:pPr>
            <a:r>
              <a:rPr lang="en"/>
              <a:t>High Correlation Categories</a:t>
            </a:r>
            <a:endParaRPr/>
          </a:p>
        </p:txBody>
      </p:sp>
      <p:pic>
        <p:nvPicPr>
          <p:cNvPr id="127" name="Google Shape;127;p24"/>
          <p:cNvPicPr preferRelativeResize="0"/>
          <p:nvPr/>
        </p:nvPicPr>
        <p:blipFill>
          <a:blip r:embed="rId3">
            <a:alphaModFix/>
          </a:blip>
          <a:stretch>
            <a:fillRect/>
          </a:stretch>
        </p:blipFill>
        <p:spPr>
          <a:xfrm>
            <a:off x="311700" y="1246325"/>
            <a:ext cx="3623551" cy="3711498"/>
          </a:xfrm>
          <a:prstGeom prst="rect">
            <a:avLst/>
          </a:prstGeom>
          <a:noFill/>
          <a:ln>
            <a:noFill/>
          </a:ln>
        </p:spPr>
      </p:pic>
      <p:pic>
        <p:nvPicPr>
          <p:cNvPr id="128" name="Google Shape;128;p24"/>
          <p:cNvPicPr preferRelativeResize="0"/>
          <p:nvPr/>
        </p:nvPicPr>
        <p:blipFill>
          <a:blip r:embed="rId4">
            <a:alphaModFix/>
          </a:blip>
          <a:stretch>
            <a:fillRect/>
          </a:stretch>
        </p:blipFill>
        <p:spPr>
          <a:xfrm>
            <a:off x="4087650" y="1246325"/>
            <a:ext cx="4866874" cy="371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216425"/>
            <a:ext cx="8487900" cy="906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Simulation Run 1 - Individual User 0 </a:t>
            </a:r>
            <a:endParaRPr/>
          </a:p>
          <a:p>
            <a:pPr marL="0" lvl="0" indent="0" algn="ctr" rtl="0">
              <a:spcBef>
                <a:spcPts val="0"/>
              </a:spcBef>
              <a:spcAft>
                <a:spcPts val="0"/>
              </a:spcAft>
              <a:buNone/>
            </a:pPr>
            <a:r>
              <a:rPr lang="en"/>
              <a:t>Extremities Chart</a:t>
            </a:r>
            <a:endParaRPr/>
          </a:p>
        </p:txBody>
      </p:sp>
      <p:pic>
        <p:nvPicPr>
          <p:cNvPr id="134" name="Google Shape;134;p25"/>
          <p:cNvPicPr preferRelativeResize="0"/>
          <p:nvPr/>
        </p:nvPicPr>
        <p:blipFill>
          <a:blip r:embed="rId3">
            <a:alphaModFix/>
          </a:blip>
          <a:stretch>
            <a:fillRect/>
          </a:stretch>
        </p:blipFill>
        <p:spPr>
          <a:xfrm>
            <a:off x="717925" y="1248925"/>
            <a:ext cx="7697202" cy="370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 Simulation Run 1 - Individual User 0</a:t>
            </a:r>
            <a:endParaRPr/>
          </a:p>
        </p:txBody>
      </p:sp>
      <p:sp>
        <p:nvSpPr>
          <p:cNvPr id="140" name="Google Shape;140;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From the results table, bar chart and the extremities chart, we can easily identify the individual food groups that are assumed to cause IBS symptoms for the sample user 0.</a:t>
            </a:r>
            <a:endParaRPr/>
          </a:p>
          <a:p>
            <a:pPr marL="0" lvl="0" indent="0" algn="l" rtl="0">
              <a:spcBef>
                <a:spcPts val="1200"/>
              </a:spcBef>
              <a:spcAft>
                <a:spcPts val="0"/>
              </a:spcAft>
              <a:buNone/>
            </a:pPr>
            <a:r>
              <a:rPr lang="en"/>
              <a:t>The results table and the bar chart are an easy-to-understand visual of the highest food group correlations to the symptom value whereas the extremities chart helps the reader understand the severity level of a specific food group for a particular user.</a:t>
            </a:r>
            <a:endParaRPr/>
          </a:p>
          <a:p>
            <a:pPr marL="0" lvl="0" indent="0" algn="l" rtl="0">
              <a:spcBef>
                <a:spcPts val="1200"/>
              </a:spcBef>
              <a:spcAft>
                <a:spcPts val="1200"/>
              </a:spcAft>
              <a:buNone/>
            </a:pPr>
            <a:r>
              <a:rPr lang="en"/>
              <a:t>Likewise, we can run this simulation for any individual user to determine the food groups that may be a cause of provoking IBS symptoms for that specific user.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7"/>
          <p:cNvPicPr preferRelativeResize="0"/>
          <p:nvPr/>
        </p:nvPicPr>
        <p:blipFill>
          <a:blip r:embed="rId3">
            <a:alphaModFix/>
          </a:blip>
          <a:stretch>
            <a:fillRect/>
          </a:stretch>
        </p:blipFill>
        <p:spPr>
          <a:xfrm>
            <a:off x="266050" y="1208300"/>
            <a:ext cx="4197248" cy="3744626"/>
          </a:xfrm>
          <a:prstGeom prst="rect">
            <a:avLst/>
          </a:prstGeom>
          <a:noFill/>
          <a:ln>
            <a:noFill/>
          </a:ln>
        </p:spPr>
      </p:pic>
      <p:sp>
        <p:nvSpPr>
          <p:cNvPr id="146" name="Google Shape;146;p27"/>
          <p:cNvSpPr txBox="1">
            <a:spLocks noGrp="1"/>
          </p:cNvSpPr>
          <p:nvPr>
            <p:ph type="title"/>
          </p:nvPr>
        </p:nvSpPr>
        <p:spPr>
          <a:xfrm>
            <a:off x="311700" y="174575"/>
            <a:ext cx="8520600" cy="919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t>Simulation Run 2 - Individual User 24</a:t>
            </a:r>
            <a:endParaRPr/>
          </a:p>
          <a:p>
            <a:pPr marL="0" lvl="0" indent="0" algn="ctr" rtl="0">
              <a:spcBef>
                <a:spcPts val="0"/>
              </a:spcBef>
              <a:spcAft>
                <a:spcPts val="0"/>
              </a:spcAft>
              <a:buClr>
                <a:schemeClr val="dk1"/>
              </a:buClr>
              <a:buSzPct val="39285"/>
              <a:buFont typeface="Arial"/>
              <a:buNone/>
            </a:pPr>
            <a:r>
              <a:rPr lang="en"/>
              <a:t>High Correlation Categories</a:t>
            </a:r>
            <a:endParaRPr/>
          </a:p>
        </p:txBody>
      </p:sp>
      <p:pic>
        <p:nvPicPr>
          <p:cNvPr id="147" name="Google Shape;147;p27"/>
          <p:cNvPicPr preferRelativeResize="0"/>
          <p:nvPr/>
        </p:nvPicPr>
        <p:blipFill>
          <a:blip r:embed="rId4">
            <a:alphaModFix/>
          </a:blip>
          <a:stretch>
            <a:fillRect/>
          </a:stretch>
        </p:blipFill>
        <p:spPr>
          <a:xfrm>
            <a:off x="4635049" y="1208300"/>
            <a:ext cx="4197250" cy="3744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311700" y="113725"/>
            <a:ext cx="8461200" cy="102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t>Simulation Run 2 - Individual User 24 </a:t>
            </a:r>
            <a:endParaRPr/>
          </a:p>
          <a:p>
            <a:pPr marL="0" lvl="0" indent="0" algn="ctr" rtl="0">
              <a:spcBef>
                <a:spcPts val="0"/>
              </a:spcBef>
              <a:spcAft>
                <a:spcPts val="0"/>
              </a:spcAft>
              <a:buClr>
                <a:schemeClr val="dk1"/>
              </a:buClr>
              <a:buSzPct val="39285"/>
              <a:buFont typeface="Arial"/>
              <a:buNone/>
            </a:pPr>
            <a:r>
              <a:rPr lang="en"/>
              <a:t>Extremities Chart</a:t>
            </a:r>
            <a:endParaRPr/>
          </a:p>
          <a:p>
            <a:pPr marL="0" lvl="0" indent="0" algn="ctr" rtl="0">
              <a:spcBef>
                <a:spcPts val="0"/>
              </a:spcBef>
              <a:spcAft>
                <a:spcPts val="0"/>
              </a:spcAft>
              <a:buNone/>
            </a:pPr>
            <a:endParaRPr/>
          </a:p>
        </p:txBody>
      </p:sp>
      <p:pic>
        <p:nvPicPr>
          <p:cNvPr id="153" name="Google Shape;153;p28"/>
          <p:cNvPicPr preferRelativeResize="0"/>
          <p:nvPr/>
        </p:nvPicPr>
        <p:blipFill>
          <a:blip r:embed="rId3">
            <a:alphaModFix/>
          </a:blip>
          <a:stretch>
            <a:fillRect/>
          </a:stretch>
        </p:blipFill>
        <p:spPr>
          <a:xfrm>
            <a:off x="1061375" y="1134325"/>
            <a:ext cx="7296376" cy="3945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Conclusion: Simulation Run 2 - Individual User 24</a:t>
            </a:r>
            <a:endParaRPr/>
          </a:p>
          <a:p>
            <a:pPr marL="0" lvl="0" indent="0" algn="l" rtl="0">
              <a:spcBef>
                <a:spcPts val="0"/>
              </a:spcBef>
              <a:spcAft>
                <a:spcPts val="0"/>
              </a:spcAft>
              <a:buNone/>
            </a:pPr>
            <a:endParaRPr/>
          </a:p>
        </p:txBody>
      </p:sp>
      <p:sp>
        <p:nvSpPr>
          <p:cNvPr id="159" name="Google Shape;159;p29"/>
          <p:cNvSpPr txBox="1">
            <a:spLocks noGrp="1"/>
          </p:cNvSpPr>
          <p:nvPr>
            <p:ph type="body" idx="1"/>
          </p:nvPr>
        </p:nvSpPr>
        <p:spPr>
          <a:xfrm>
            <a:off x="311700" y="1152475"/>
            <a:ext cx="8520600" cy="367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From the results table, bar chart and the extremities chart, we can easily identify the individual food groups that are assumed to cause IBS symptoms for the sample user #24.</a:t>
            </a:r>
            <a:endParaRPr/>
          </a:p>
          <a:p>
            <a:pPr marL="0" lvl="0" indent="0" algn="l" rtl="0">
              <a:spcBef>
                <a:spcPts val="1200"/>
              </a:spcBef>
              <a:spcAft>
                <a:spcPts val="0"/>
              </a:spcAft>
              <a:buNone/>
            </a:pPr>
            <a:r>
              <a:rPr lang="en"/>
              <a:t>Looking at the simulation result for user #24 we can see that the food that effects the user the most  is food F3.</a:t>
            </a:r>
            <a:endParaRPr/>
          </a:p>
          <a:p>
            <a:pPr marL="0" lvl="0" indent="0" algn="l" rtl="0">
              <a:spcBef>
                <a:spcPts val="1200"/>
              </a:spcBef>
              <a:spcAft>
                <a:spcPts val="0"/>
              </a:spcAft>
              <a:buNone/>
            </a:pPr>
            <a:r>
              <a:rPr lang="en"/>
              <a:t>This can also be confirmed by the extremities map that show how much of an effect that food F3 has on the user. </a:t>
            </a:r>
            <a:endParaRPr/>
          </a:p>
          <a:p>
            <a:pPr marL="0" lvl="0" indent="0" algn="l" rtl="0">
              <a:spcBef>
                <a:spcPts val="1200"/>
              </a:spcBef>
              <a:spcAft>
                <a:spcPts val="1200"/>
              </a:spcAft>
              <a:buNone/>
            </a:pPr>
            <a:r>
              <a:rPr lang="en"/>
              <a:t>Looking at the results tables, we can then tell the user the food groups they should avoid so as to prevent IBS.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foodUser.py</a:t>
            </a:r>
            <a:endParaRPr/>
          </a:p>
        </p:txBody>
      </p:sp>
      <p:pic>
        <p:nvPicPr>
          <p:cNvPr id="165" name="Google Shape;165;p30"/>
          <p:cNvPicPr preferRelativeResize="0"/>
          <p:nvPr/>
        </p:nvPicPr>
        <p:blipFill>
          <a:blip r:embed="rId3">
            <a:alphaModFix/>
          </a:blip>
          <a:stretch>
            <a:fillRect/>
          </a:stretch>
        </p:blipFill>
        <p:spPr>
          <a:xfrm>
            <a:off x="2824313" y="636725"/>
            <a:ext cx="3647700" cy="4310400"/>
          </a:xfrm>
          <a:prstGeom prst="rect">
            <a:avLst/>
          </a:prstGeom>
          <a:noFill/>
          <a:ln w="9525" cap="flat" cmpd="sng">
            <a:solidFill>
              <a:srgbClr val="F1C23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311700" y="-1547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Simulation Run 3 - All Users</a:t>
            </a:r>
            <a:endParaRPr/>
          </a:p>
          <a:p>
            <a:pPr marL="0" lvl="0" indent="0" algn="ctr" rtl="0">
              <a:spcBef>
                <a:spcPts val="0"/>
              </a:spcBef>
              <a:spcAft>
                <a:spcPts val="0"/>
              </a:spcAft>
              <a:buNone/>
            </a:pPr>
            <a:r>
              <a:rPr lang="en"/>
              <a:t>Correlation Values Per Food Category</a:t>
            </a:r>
            <a:endParaRPr/>
          </a:p>
        </p:txBody>
      </p:sp>
      <p:pic>
        <p:nvPicPr>
          <p:cNvPr id="171" name="Google Shape;171;p31"/>
          <p:cNvPicPr preferRelativeResize="0"/>
          <p:nvPr/>
        </p:nvPicPr>
        <p:blipFill rotWithShape="1">
          <a:blip r:embed="rId3">
            <a:alphaModFix/>
          </a:blip>
          <a:srcRect t="4538" b="1503"/>
          <a:stretch/>
        </p:blipFill>
        <p:spPr>
          <a:xfrm>
            <a:off x="369825" y="854775"/>
            <a:ext cx="8404352" cy="4167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Question statement?</a:t>
            </a:r>
            <a:endParaRPr/>
          </a:p>
          <a:p>
            <a:pPr marL="0" lvl="0" indent="0" algn="l" rtl="0">
              <a:spcBef>
                <a:spcPts val="0"/>
              </a:spcBef>
              <a:spcAft>
                <a:spcPts val="0"/>
              </a:spcAft>
              <a:buNone/>
            </a:pP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lvl="0" indent="0" algn="l" rtl="0">
              <a:lnSpc>
                <a:spcPct val="150000"/>
              </a:lnSpc>
              <a:spcBef>
                <a:spcPts val="0"/>
              </a:spcBef>
              <a:spcAft>
                <a:spcPts val="0"/>
              </a:spcAft>
              <a:buClr>
                <a:schemeClr val="dk1"/>
              </a:buClr>
              <a:buSzPct val="61111"/>
              <a:buFont typeface="Arial"/>
              <a:buNone/>
            </a:pPr>
            <a:r>
              <a:rPr lang="en"/>
              <a:t>We are trying to figure out the link between food and gastrointestinal symptoms for individuals with Irritable Bowel Syndrome (IBS). To achieve this, we need to accurately predict the symptom score and be able to explain the contribution of each food to the final prediction for each individual user.</a:t>
            </a:r>
            <a:endParaRPr/>
          </a:p>
          <a:p>
            <a:pPr marL="0" lvl="0" indent="0" algn="l" rtl="0">
              <a:lnSpc>
                <a:spcPct val="150000"/>
              </a:lnSpc>
              <a:spcBef>
                <a:spcPts val="1200"/>
              </a:spcBef>
              <a:spcAft>
                <a:spcPts val="0"/>
              </a:spcAft>
              <a:buClr>
                <a:schemeClr val="dk1"/>
              </a:buClr>
              <a:buSzPct val="61111"/>
              <a:buFont typeface="Arial"/>
              <a:buNone/>
            </a:pPr>
            <a:r>
              <a:rPr lang="en"/>
              <a:t>Although each user records their diet and symptoms, the dataset is limited with only a few data points per user. To simplify the data, the food data is combined into broader categories like FODMAP, gluten, and wheat, which can lead to multicollinearity.</a:t>
            </a:r>
            <a:endParaRPr/>
          </a:p>
          <a:p>
            <a:pPr marL="0" lvl="0" indent="0" algn="l" rtl="0">
              <a:lnSpc>
                <a:spcPct val="150000"/>
              </a:lnSpc>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 Simulation Run 3 - All Users</a:t>
            </a:r>
            <a:endParaRPr/>
          </a:p>
        </p:txBody>
      </p:sp>
      <p:sp>
        <p:nvSpPr>
          <p:cNvPr id="177" name="Google Shape;177;p32"/>
          <p:cNvSpPr txBox="1">
            <a:spLocks noGrp="1"/>
          </p:cNvSpPr>
          <p:nvPr>
            <p:ph type="body" idx="1"/>
          </p:nvPr>
        </p:nvSpPr>
        <p:spPr>
          <a:xfrm>
            <a:off x="311700" y="1152475"/>
            <a:ext cx="8227800" cy="37119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0"/>
              </a:spcAft>
              <a:buNone/>
            </a:pPr>
            <a:r>
              <a:rPr lang="en" sz="4176"/>
              <a:t>From this simulation, we aim to find food groups that are likely to trigger IBS symptoms when consumed among a majority of the users. We use the entire data set of user entered data and we run create a model. </a:t>
            </a:r>
            <a:endParaRPr sz="4176"/>
          </a:p>
          <a:p>
            <a:pPr marL="0" lvl="0" indent="0" algn="l" rtl="0">
              <a:spcBef>
                <a:spcPts val="1200"/>
              </a:spcBef>
              <a:spcAft>
                <a:spcPts val="0"/>
              </a:spcAft>
              <a:buNone/>
            </a:pPr>
            <a:r>
              <a:rPr lang="en" sz="4176"/>
              <a:t>The results given state that the food group F5 is more likely to trigger symptoms of IBS whereas the food group F9 is the least likely to trigger symptoms of IBS across the dataset.</a:t>
            </a:r>
            <a:endParaRPr sz="4176"/>
          </a:p>
          <a:p>
            <a:pPr marL="0" lvl="0" indent="0" algn="l" rtl="0">
              <a:spcBef>
                <a:spcPts val="1200"/>
              </a:spcBef>
              <a:spcAft>
                <a:spcPts val="0"/>
              </a:spcAft>
              <a:buNone/>
            </a:pPr>
            <a:r>
              <a:rPr lang="en" sz="4176"/>
              <a:t>This also helps in analyzing the food hierarchy.This gives us an interesting insight into the parent child relationships.  The basic assumption that if a parent food causes IBS symptom  leads to child foods causing it is  proven to be false as seen in the data. This proves that there is something deeper than just foods that causes IBS. </a:t>
            </a:r>
            <a:endParaRPr sz="4176"/>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foodCollective.py</a:t>
            </a:r>
            <a:endParaRPr/>
          </a:p>
        </p:txBody>
      </p:sp>
      <p:pic>
        <p:nvPicPr>
          <p:cNvPr id="183" name="Google Shape;183;p33"/>
          <p:cNvPicPr preferRelativeResize="0"/>
          <p:nvPr/>
        </p:nvPicPr>
        <p:blipFill>
          <a:blip r:embed="rId3">
            <a:alphaModFix/>
          </a:blip>
          <a:stretch>
            <a:fillRect/>
          </a:stretch>
        </p:blipFill>
        <p:spPr>
          <a:xfrm>
            <a:off x="2860425" y="627950"/>
            <a:ext cx="3596283" cy="4278176"/>
          </a:xfrm>
          <a:prstGeom prst="rect">
            <a:avLst/>
          </a:prstGeom>
          <a:noFill/>
          <a:ln w="9525" cap="flat" cmpd="sng">
            <a:solidFill>
              <a:srgbClr val="F1C232"/>
            </a:solidFill>
            <a:prstDash val="solid"/>
            <a:round/>
            <a:headEnd type="none" w="sm" len="sm"/>
            <a:tailEnd type="none" w="sm" len="sm"/>
          </a:ln>
          <a:effectLst>
            <a:outerShdw blurRad="57150" dist="19050" dir="5400000" algn="bl" rotWithShape="0">
              <a:srgbClr val="000000">
                <a:alpha val="50000"/>
              </a:srgbClr>
            </a:outerShdw>
          </a:effectLst>
        </p:spPr>
      </p:pic>
      <p:sp>
        <p:nvSpPr>
          <p:cNvPr id="184" name="Google Shape;184;p33"/>
          <p:cNvSpPr txBox="1"/>
          <p:nvPr/>
        </p:nvSpPr>
        <p:spPr>
          <a:xfrm>
            <a:off x="3608350" y="2002250"/>
            <a:ext cx="55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and discussion</a:t>
            </a:r>
            <a:endParaRPr/>
          </a:p>
        </p:txBody>
      </p:sp>
      <p:sp>
        <p:nvSpPr>
          <p:cNvPr id="190" name="Google Shape;19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After running the simulation and analyzing the results for each individual user, we can cross-verify our conclusion to the output of our collective model (foodCollective.py) of food group (F5) being the most contributing food category towards causing IBS symptoms and food group (F9) having the least impact on the IBS symptom value.</a:t>
            </a:r>
            <a:endParaRPr/>
          </a:p>
          <a:p>
            <a:pPr marL="0" lvl="0" indent="0" algn="l" rtl="0">
              <a:spcBef>
                <a:spcPts val="1200"/>
              </a:spcBef>
              <a:spcAft>
                <a:spcPts val="1200"/>
              </a:spcAft>
              <a:buNone/>
            </a:pPr>
            <a:r>
              <a:rPr lang="en"/>
              <a:t>Following this cross verification, we can conclude that our outcomes from the two models are validated and can be used to draw conclusions when building a treatment plan for IBS patients.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 and Recommendation</a:t>
            </a:r>
            <a:endParaRPr/>
          </a:p>
        </p:txBody>
      </p:sp>
      <p:sp>
        <p:nvSpPr>
          <p:cNvPr id="196" name="Google Shape;196;p35"/>
          <p:cNvSpPr txBox="1">
            <a:spLocks noGrp="1"/>
          </p:cNvSpPr>
          <p:nvPr>
            <p:ph type="body" idx="1"/>
          </p:nvPr>
        </p:nvSpPr>
        <p:spPr>
          <a:xfrm>
            <a:off x="311700" y="1152475"/>
            <a:ext cx="8520600" cy="3630600"/>
          </a:xfrm>
          <a:prstGeom prst="rect">
            <a:avLst/>
          </a:prstGeom>
        </p:spPr>
        <p:txBody>
          <a:bodyPr spcFirstLastPara="1" wrap="square" lIns="91425" tIns="91425" rIns="91425" bIns="91425" anchor="t" anchorCtr="0">
            <a:normAutofit lnSpcReduction="10000"/>
          </a:bodyPr>
          <a:lstStyle/>
          <a:p>
            <a:pPr marL="457200" lvl="0" indent="-304800" algn="l" rtl="0">
              <a:lnSpc>
                <a:spcPct val="115000"/>
              </a:lnSpc>
              <a:spcBef>
                <a:spcPts val="0"/>
              </a:spcBef>
              <a:spcAft>
                <a:spcPts val="0"/>
              </a:spcAft>
              <a:buSzPts val="1200"/>
              <a:buChar char="●"/>
            </a:pPr>
            <a:r>
              <a:rPr lang="en"/>
              <a:t>We can expand this model to incorporate all food groups and their subcategories to identify which food categories become the common cause of provoking IBS in the human body at a larger scale. </a:t>
            </a:r>
            <a:endParaRPr/>
          </a:p>
          <a:p>
            <a:pPr marL="457200" lvl="0" indent="-304800" algn="l" rtl="0">
              <a:lnSpc>
                <a:spcPct val="115000"/>
              </a:lnSpc>
              <a:spcBef>
                <a:spcPts val="0"/>
              </a:spcBef>
              <a:spcAft>
                <a:spcPts val="0"/>
              </a:spcAft>
              <a:buSzPts val="1200"/>
              <a:buChar char="●"/>
            </a:pPr>
            <a:r>
              <a:rPr lang="en"/>
              <a:t>The scope of this model can be expanded to determine food groups that provoke IBS symptoms within a specific region given the individual users’ food consumption data set(s)</a:t>
            </a:r>
            <a:endParaRPr/>
          </a:p>
          <a:p>
            <a:pPr marL="457200" lvl="0" indent="-304800" algn="l" rtl="0">
              <a:lnSpc>
                <a:spcPct val="115000"/>
              </a:lnSpc>
              <a:spcBef>
                <a:spcPts val="0"/>
              </a:spcBef>
              <a:spcAft>
                <a:spcPts val="0"/>
              </a:spcAft>
              <a:buSzPts val="1200"/>
              <a:buChar char="●"/>
            </a:pPr>
            <a:r>
              <a:rPr lang="en"/>
              <a:t>We can also explore the implementation of the Food Hierarchy, which categorized food as Parent and its children, and investigate how they impact the correlation value based on their relationship. </a:t>
            </a:r>
            <a:endParaRPr/>
          </a:p>
          <a:p>
            <a:pPr marL="457200" lvl="0" indent="-304800" algn="l" rtl="0">
              <a:lnSpc>
                <a:spcPct val="115000"/>
              </a:lnSpc>
              <a:spcBef>
                <a:spcPts val="0"/>
              </a:spcBef>
              <a:spcAft>
                <a:spcPts val="0"/>
              </a:spcAft>
              <a:buSzPts val="1200"/>
              <a:buChar char="●"/>
            </a:pPr>
            <a:r>
              <a:rPr lang="en"/>
              <a:t>Furthermore, this analysis can help research into decomposing the microbiological structure of food compounds and identifying which sugars or acids can potentially cause IBS symptoms.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02" name="Google Shape;202;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Github Link (</a:t>
            </a:r>
            <a:r>
              <a:rPr lang="en" u="sng">
                <a:solidFill>
                  <a:schemeClr val="hlink"/>
                </a:solidFill>
                <a:hlinkClick r:id="rId3"/>
              </a:rPr>
              <a:t>https://github.com/yencoder/PharmaHacks2023</a:t>
            </a:r>
            <a:r>
              <a:rPr lang="en"/>
              <a:t>)</a:t>
            </a:r>
            <a:endParaRPr/>
          </a:p>
          <a:p>
            <a:pPr marL="0" lvl="0" indent="0" algn="l" rtl="0">
              <a:spcBef>
                <a:spcPts val="1200"/>
              </a:spcBef>
              <a:spcAft>
                <a:spcPts val="0"/>
              </a:spcAft>
              <a:buNone/>
            </a:pPr>
            <a:r>
              <a:rPr lang="en"/>
              <a:t>Scikit-learn library</a:t>
            </a:r>
            <a:endParaRPr/>
          </a:p>
          <a:p>
            <a:pPr marL="0" lvl="0" indent="0" algn="l" rtl="0">
              <a:spcBef>
                <a:spcPts val="1200"/>
              </a:spcBef>
              <a:spcAft>
                <a:spcPts val="0"/>
              </a:spcAft>
              <a:buNone/>
            </a:pPr>
            <a:r>
              <a:rPr lang="en"/>
              <a:t>StackOverflow</a:t>
            </a:r>
            <a:endParaRPr/>
          </a:p>
          <a:p>
            <a:pPr marL="0" lvl="0" indent="0" algn="l" rtl="0">
              <a:spcBef>
                <a:spcPts val="1200"/>
              </a:spcBef>
              <a:spcAft>
                <a:spcPts val="0"/>
              </a:spcAft>
              <a:buNone/>
            </a:pPr>
            <a:r>
              <a:rPr lang="en"/>
              <a:t>PharmaHacks Resource Kit (</a:t>
            </a:r>
            <a:r>
              <a:rPr lang="en" u="sng">
                <a:solidFill>
                  <a:schemeClr val="hlink"/>
                </a:solidFill>
                <a:hlinkClick r:id="rId4"/>
              </a:rPr>
              <a:t>https://docs.google.com/document/d/1npsnEwplm6xE-mlHjcpUq4r5dROXyC-cbc48Vx-I5do/edit</a:t>
            </a:r>
            <a:r>
              <a:rPr lang="en"/>
              <a:t>)</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215000" y="1494700"/>
            <a:ext cx="8559600" cy="163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endParaRPr sz="2920" dirty="0"/>
          </a:p>
          <a:p>
            <a:pPr marL="0" lvl="0" indent="0" algn="ctr" rtl="0">
              <a:spcBef>
                <a:spcPts val="0"/>
              </a:spcBef>
              <a:spcAft>
                <a:spcPts val="0"/>
              </a:spcAft>
              <a:buSzPts val="990"/>
              <a:buNone/>
            </a:pPr>
            <a:r>
              <a:rPr lang="en" sz="2920" dirty="0"/>
              <a:t>Thank you</a:t>
            </a:r>
            <a:endParaRPr sz="2920" dirty="0"/>
          </a:p>
          <a:p>
            <a:pPr marL="0" lvl="0" indent="0" algn="ctr" rtl="0">
              <a:spcBef>
                <a:spcPts val="0"/>
              </a:spcBef>
              <a:spcAft>
                <a:spcPts val="0"/>
              </a:spcAft>
              <a:buSzPts val="990"/>
              <a:buNone/>
            </a:pPr>
            <a:endParaRPr sz="2920" dirty="0"/>
          </a:p>
          <a:p>
            <a:pPr marL="0" lvl="0" indent="0" algn="ctr" rtl="0">
              <a:spcBef>
                <a:spcPts val="0"/>
              </a:spcBef>
              <a:spcAft>
                <a:spcPts val="0"/>
              </a:spcAft>
              <a:buSzPts val="990"/>
              <a:buNone/>
            </a:pPr>
            <a:endParaRPr sz="29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Purpose of the simulation - What is Irritable Bowel Syndrome (IBS)</a:t>
            </a:r>
            <a:endParaRPr sz="2220"/>
          </a:p>
        </p:txBody>
      </p:sp>
      <p:sp>
        <p:nvSpPr>
          <p:cNvPr id="69" name="Google Shape;69;p15"/>
          <p:cNvSpPr txBox="1">
            <a:spLocks noGrp="1"/>
          </p:cNvSpPr>
          <p:nvPr>
            <p:ph type="body" idx="1"/>
          </p:nvPr>
        </p:nvSpPr>
        <p:spPr>
          <a:xfrm>
            <a:off x="387900" y="1228675"/>
            <a:ext cx="5438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Irritable Bowel Syndrome (IBS) is a common functional gastrointestinal disorder that affects a significant portion of the population. The primary symptoms of IBS include abdominal pain, bloating, constipation, and diarrhea. The precise cause of IBS is not yet fully understood,but it is believed to be related to a combination of genetic, environmental, and lifestyle factors.</a:t>
            </a:r>
            <a:endParaRPr/>
          </a:p>
        </p:txBody>
      </p:sp>
      <p:pic>
        <p:nvPicPr>
          <p:cNvPr id="70" name="Google Shape;70;p15"/>
          <p:cNvPicPr preferRelativeResize="0"/>
          <p:nvPr/>
        </p:nvPicPr>
        <p:blipFill>
          <a:blip r:embed="rId3">
            <a:alphaModFix/>
          </a:blip>
          <a:stretch>
            <a:fillRect/>
          </a:stretch>
        </p:blipFill>
        <p:spPr>
          <a:xfrm>
            <a:off x="6514051" y="1194525"/>
            <a:ext cx="1254475" cy="3332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220"/>
              <a:t>Purpose of the simulation </a:t>
            </a:r>
            <a:endParaRPr sz="2220"/>
          </a:p>
        </p:txBody>
      </p:sp>
      <p:sp>
        <p:nvSpPr>
          <p:cNvPr id="76" name="Google Shape;76;p16"/>
          <p:cNvSpPr txBox="1">
            <a:spLocks noGrp="1"/>
          </p:cNvSpPr>
          <p:nvPr>
            <p:ph type="body" idx="1"/>
          </p:nvPr>
        </p:nvSpPr>
        <p:spPr>
          <a:xfrm>
            <a:off x="4115850" y="1134875"/>
            <a:ext cx="4893300" cy="3718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t>The purpose behind the project is to try to note the food that was consumed before the individual experienced symptoms and food that didn't cause any symptoms at all and then try to find a correlation between the symptom value and a the different food types. By doing this we  try to narrow down the food types that should be avoided specific to the individual. We went ahead and from a number of cases found the most food type that came out to be a individual food type that should be avoided in most cases. </a:t>
            </a:r>
            <a:endParaRPr/>
          </a:p>
        </p:txBody>
      </p:sp>
      <p:pic>
        <p:nvPicPr>
          <p:cNvPr id="77" name="Google Shape;77;p16"/>
          <p:cNvPicPr preferRelativeResize="0"/>
          <p:nvPr/>
        </p:nvPicPr>
        <p:blipFill rotWithShape="1">
          <a:blip r:embed="rId3">
            <a:alphaModFix/>
          </a:blip>
          <a:srcRect l="6620" t="3252" r="4993" b="4615"/>
          <a:stretch/>
        </p:blipFill>
        <p:spPr>
          <a:xfrm>
            <a:off x="76200" y="1606075"/>
            <a:ext cx="3950376" cy="2453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Datasets Provided</a:t>
            </a:r>
            <a:endParaRPr/>
          </a:p>
        </p:txBody>
      </p:sp>
      <p:sp>
        <p:nvSpPr>
          <p:cNvPr id="83" name="Google Shape;8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were given the following user data files:</a:t>
            </a:r>
            <a:endParaRPr/>
          </a:p>
          <a:p>
            <a:pPr marL="457200" lvl="0" indent="-304800" algn="l" rtl="0">
              <a:spcBef>
                <a:spcPts val="1200"/>
              </a:spcBef>
              <a:spcAft>
                <a:spcPts val="0"/>
              </a:spcAft>
              <a:buSzPts val="1200"/>
              <a:buChar char="●"/>
            </a:pPr>
            <a:r>
              <a:rPr lang="en" b="1"/>
              <a:t>Data.csv -</a:t>
            </a:r>
            <a:r>
              <a:rPr lang="en"/>
              <a:t> A list food groups that individual 50 users consumed when they believed to experience IBS symptoms along with the symptom value</a:t>
            </a:r>
            <a:endParaRPr/>
          </a:p>
          <a:p>
            <a:pPr marL="457200" lvl="0" indent="-304800" algn="l" rtl="0">
              <a:spcBef>
                <a:spcPts val="0"/>
              </a:spcBef>
              <a:spcAft>
                <a:spcPts val="0"/>
              </a:spcAft>
              <a:buSzPts val="1200"/>
              <a:buChar char="●"/>
            </a:pPr>
            <a:r>
              <a:rPr lang="en" b="1"/>
              <a:t>Food_hierarchy.csv -</a:t>
            </a:r>
            <a:r>
              <a:rPr lang="en"/>
              <a:t> A table of parent-child food group relationships that represents how several of the food groups may be a children of another food group</a:t>
            </a:r>
            <a:endParaRPr/>
          </a:p>
          <a:p>
            <a:pPr marL="457200" lvl="0" indent="-304800" algn="l" rtl="0">
              <a:spcBef>
                <a:spcPts val="0"/>
              </a:spcBef>
              <a:spcAft>
                <a:spcPts val="0"/>
              </a:spcAft>
              <a:buSzPts val="1200"/>
              <a:buChar char="●"/>
            </a:pPr>
            <a:r>
              <a:rPr lang="en" b="1"/>
              <a:t>Food_symptom_relationship_strength.csv - </a:t>
            </a:r>
            <a:r>
              <a:rPr lang="en"/>
              <a:t>A table representing how each food column contributes to the user’s symptoms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Simulation Language and Libraries Selected</a:t>
            </a:r>
            <a:endParaRPr/>
          </a:p>
        </p:txBody>
      </p:sp>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SzPts val="1100"/>
              <a:buChar char="●"/>
            </a:pPr>
            <a:r>
              <a:rPr lang="en"/>
              <a:t>Python </a:t>
            </a:r>
            <a:endParaRPr/>
          </a:p>
          <a:p>
            <a:pPr marL="457200" lvl="0" indent="-298450" algn="l" rtl="0">
              <a:spcBef>
                <a:spcPts val="0"/>
              </a:spcBef>
              <a:spcAft>
                <a:spcPts val="0"/>
              </a:spcAft>
              <a:buSzPts val="1100"/>
              <a:buChar char="●"/>
            </a:pPr>
            <a:r>
              <a:rPr lang="en"/>
              <a:t>Numpy</a:t>
            </a:r>
            <a:endParaRPr/>
          </a:p>
          <a:p>
            <a:pPr marL="457200" lvl="0" indent="-298450" algn="l" rtl="0">
              <a:spcBef>
                <a:spcPts val="0"/>
              </a:spcBef>
              <a:spcAft>
                <a:spcPts val="0"/>
              </a:spcAft>
              <a:buSzPts val="1100"/>
              <a:buChar char="●"/>
            </a:pPr>
            <a:r>
              <a:rPr lang="en"/>
              <a:t>Shap</a:t>
            </a:r>
            <a:endParaRPr/>
          </a:p>
          <a:p>
            <a:pPr marL="457200" lvl="0" indent="-298450" algn="l" rtl="0">
              <a:spcBef>
                <a:spcPts val="0"/>
              </a:spcBef>
              <a:spcAft>
                <a:spcPts val="0"/>
              </a:spcAft>
              <a:buSzPts val="1100"/>
              <a:buChar char="●"/>
            </a:pPr>
            <a:r>
              <a:rPr lang="en"/>
              <a:t>Sklearn </a:t>
            </a:r>
            <a:endParaRPr/>
          </a:p>
          <a:p>
            <a:pPr marL="457200" lvl="0" indent="-298450" algn="l" rtl="0">
              <a:spcBef>
                <a:spcPts val="0"/>
              </a:spcBef>
              <a:spcAft>
                <a:spcPts val="0"/>
              </a:spcAft>
              <a:buSzPts val="1100"/>
              <a:buChar char="●"/>
            </a:pPr>
            <a:r>
              <a:rPr lang="en"/>
              <a:t>Matplotlib.pyplot</a:t>
            </a:r>
            <a:endParaRPr/>
          </a:p>
          <a:p>
            <a:pPr marL="457200" lvl="0" indent="-298450" algn="l" rtl="0">
              <a:spcBef>
                <a:spcPts val="0"/>
              </a:spcBef>
              <a:spcAft>
                <a:spcPts val="0"/>
              </a:spcAft>
              <a:buSzPts val="1100"/>
              <a:buChar char="●"/>
            </a:pPr>
            <a:r>
              <a:rPr lang="en"/>
              <a:t>Pandas</a:t>
            </a:r>
            <a:endParaRPr/>
          </a:p>
          <a:p>
            <a:pPr marL="457200" lvl="0" indent="-298450" algn="l" rtl="0">
              <a:spcBef>
                <a:spcPts val="0"/>
              </a:spcBef>
              <a:spcAft>
                <a:spcPts val="0"/>
              </a:spcAft>
              <a:buSzPts val="1100"/>
              <a:buChar char="●"/>
            </a:pPr>
            <a:r>
              <a:rPr lang="en"/>
              <a:t>Xgboost</a:t>
            </a:r>
            <a:endParaRPr/>
          </a:p>
          <a:p>
            <a:pPr marL="457200" lvl="0" indent="-298450" algn="l" rtl="0">
              <a:spcBef>
                <a:spcPts val="0"/>
              </a:spcBef>
              <a:spcAft>
                <a:spcPts val="0"/>
              </a:spcAft>
              <a:buSzPts val="1100"/>
              <a:buChar char="●"/>
            </a:pPr>
            <a:r>
              <a:rPr lang="en"/>
              <a:t>Statsmodel</a:t>
            </a:r>
            <a:endParaRPr/>
          </a:p>
        </p:txBody>
      </p:sp>
      <p:pic>
        <p:nvPicPr>
          <p:cNvPr id="90" name="Google Shape;90;p18"/>
          <p:cNvPicPr preferRelativeResize="0"/>
          <p:nvPr/>
        </p:nvPicPr>
        <p:blipFill>
          <a:blip r:embed="rId3">
            <a:alphaModFix/>
          </a:blip>
          <a:stretch>
            <a:fillRect/>
          </a:stretch>
        </p:blipFill>
        <p:spPr>
          <a:xfrm>
            <a:off x="3875400" y="1028400"/>
            <a:ext cx="3993725" cy="3877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we approached this problem</a:t>
            </a: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298450" algn="l" rtl="0">
              <a:spcBef>
                <a:spcPts val="0"/>
              </a:spcBef>
              <a:spcAft>
                <a:spcPts val="0"/>
              </a:spcAft>
              <a:buSzPts val="1100"/>
              <a:buChar char="●"/>
            </a:pPr>
            <a:r>
              <a:rPr lang="en"/>
              <a:t>We analyzed the data provided to make an initial assumption for the data points where the symptom values are zero which meant that selected user had no health issues</a:t>
            </a:r>
            <a:endParaRPr/>
          </a:p>
          <a:p>
            <a:pPr marL="457200" lvl="0" indent="-298450" algn="l" rtl="0">
              <a:spcBef>
                <a:spcPts val="0"/>
              </a:spcBef>
              <a:spcAft>
                <a:spcPts val="0"/>
              </a:spcAft>
              <a:buSzPts val="1100"/>
              <a:buChar char="●"/>
            </a:pPr>
            <a:r>
              <a:rPr lang="en"/>
              <a:t>Next, we found the correlation between different food types and the severity of the symptoms of Irritable Bowel Syndrome (IBS) to see which foods might contribute to the development of IBS in the long run</a:t>
            </a:r>
            <a:endParaRPr/>
          </a:p>
          <a:p>
            <a:pPr marL="457200" lvl="0" indent="-298450" algn="l" rtl="0">
              <a:spcBef>
                <a:spcPts val="0"/>
              </a:spcBef>
              <a:spcAft>
                <a:spcPts val="0"/>
              </a:spcAft>
              <a:buSzPts val="1100"/>
              <a:buChar char="●"/>
            </a:pPr>
            <a:r>
              <a:rPr lang="en"/>
              <a:t>Then, we filtered the data into X (food groups) and Y(symptom value) segments to train a multilinear regression using XGBoost</a:t>
            </a:r>
            <a:endParaRPr/>
          </a:p>
          <a:p>
            <a:pPr marL="457200" lvl="0" indent="-298450" algn="l" rtl="0">
              <a:spcBef>
                <a:spcPts val="0"/>
              </a:spcBef>
              <a:spcAft>
                <a:spcPts val="0"/>
              </a:spcAft>
              <a:buSzPts val="1100"/>
              <a:buChar char="●"/>
            </a:pPr>
            <a:r>
              <a:rPr lang="en"/>
              <a:t>Finally, we used SHAP values to determine how each food group contributes to the model’s prediction and represent in the form of a data table, bar chart and extremities chart</a:t>
            </a:r>
            <a:endParaRPr/>
          </a:p>
        </p:txBody>
      </p:sp>
      <p:pic>
        <p:nvPicPr>
          <p:cNvPr id="97" name="Google Shape;97;p19"/>
          <p:cNvPicPr preferRelativeResize="0"/>
          <p:nvPr/>
        </p:nvPicPr>
        <p:blipFill>
          <a:blip r:embed="rId3">
            <a:alphaModFix/>
          </a:blip>
          <a:stretch>
            <a:fillRect/>
          </a:stretch>
        </p:blipFill>
        <p:spPr>
          <a:xfrm>
            <a:off x="5539725" y="186750"/>
            <a:ext cx="2250250" cy="96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Conceptual Model </a:t>
            </a:r>
            <a:endParaRPr/>
          </a:p>
        </p:txBody>
      </p:sp>
      <p:sp>
        <p:nvSpPr>
          <p:cNvPr id="103" name="Google Shape;103;p20"/>
          <p:cNvSpPr txBox="1">
            <a:spLocks noGrp="1"/>
          </p:cNvSpPr>
          <p:nvPr>
            <p:ph type="body" idx="1"/>
          </p:nvPr>
        </p:nvSpPr>
        <p:spPr>
          <a:xfrm>
            <a:off x="311700" y="1152475"/>
            <a:ext cx="8520600" cy="3612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Out of the datasets that was provided to us we decided on using just </a:t>
            </a:r>
            <a:r>
              <a:rPr lang="en" b="1"/>
              <a:t>data.csv</a:t>
            </a:r>
            <a:r>
              <a:rPr lang="en"/>
              <a:t> as not much context was provided about the data in the other two datasets. </a:t>
            </a:r>
            <a:endParaRPr/>
          </a:p>
          <a:p>
            <a:pPr marL="0" lvl="0" indent="0" algn="l" rtl="0">
              <a:spcBef>
                <a:spcPts val="1200"/>
              </a:spcBef>
              <a:spcAft>
                <a:spcPts val="0"/>
              </a:spcAft>
              <a:buNone/>
            </a:pPr>
            <a:r>
              <a:rPr lang="en"/>
              <a:t>Input Data:</a:t>
            </a:r>
            <a:endParaRPr/>
          </a:p>
          <a:p>
            <a:pPr marL="457200" lvl="0" indent="-304800" algn="l" rtl="0">
              <a:spcBef>
                <a:spcPts val="1200"/>
              </a:spcBef>
              <a:spcAft>
                <a:spcPts val="0"/>
              </a:spcAft>
              <a:buSzPts val="1200"/>
              <a:buChar char="●"/>
            </a:pPr>
            <a:r>
              <a:rPr lang="en"/>
              <a:t>Food Categories- 20 food categories were signified labeled as ‘F1’ to ‘F20’ with numeric values for each specific food category, which meant amount of serving consumed. </a:t>
            </a:r>
            <a:endParaRPr/>
          </a:p>
          <a:p>
            <a:pPr marL="914400" lvl="1" indent="-292100" algn="l" rtl="0">
              <a:spcBef>
                <a:spcPts val="0"/>
              </a:spcBef>
              <a:spcAft>
                <a:spcPts val="0"/>
              </a:spcAft>
              <a:buSzPts val="1000"/>
              <a:buChar char="○"/>
            </a:pPr>
            <a:r>
              <a:rPr lang="en"/>
              <a:t>F1 = 4, implied 4 units of Food Category F1 was consumed for that data point</a:t>
            </a:r>
            <a:br>
              <a:rPr lang="en"/>
            </a:br>
            <a:endParaRPr/>
          </a:p>
          <a:p>
            <a:pPr marL="457200" lvl="0" indent="-304800" algn="l" rtl="0">
              <a:spcBef>
                <a:spcPts val="0"/>
              </a:spcBef>
              <a:spcAft>
                <a:spcPts val="0"/>
              </a:spcAft>
              <a:buSzPts val="1200"/>
              <a:buChar char="●"/>
            </a:pPr>
            <a:r>
              <a:rPr lang="en"/>
              <a:t>Symptom Value - A measure of symptoms experienced by the user per data point. </a:t>
            </a:r>
            <a:endParaRPr/>
          </a:p>
          <a:p>
            <a:pPr marL="914400" lvl="1" indent="-292100" algn="l" rtl="0">
              <a:spcBef>
                <a:spcPts val="0"/>
              </a:spcBef>
              <a:spcAft>
                <a:spcPts val="0"/>
              </a:spcAft>
              <a:buSzPts val="1000"/>
              <a:buChar char="○"/>
            </a:pPr>
            <a:r>
              <a:rPr lang="en"/>
              <a:t>‘0’ symptom value = No symptoms </a:t>
            </a:r>
            <a:endParaRPr/>
          </a:p>
          <a:p>
            <a:pPr marL="0" lvl="0" indent="0" algn="l"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Assumptions</a:t>
            </a:r>
            <a:endParaRPr/>
          </a:p>
          <a:p>
            <a:pPr marL="0" lvl="0" indent="0" algn="l" rtl="0">
              <a:spcBef>
                <a:spcPts val="0"/>
              </a:spcBef>
              <a:spcAft>
                <a:spcPts val="0"/>
              </a:spcAft>
              <a:buNone/>
            </a:pPr>
            <a:endParaRPr/>
          </a:p>
        </p:txBody>
      </p:sp>
      <p:sp>
        <p:nvSpPr>
          <p:cNvPr id="109" name="Google Shape;10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SzPts val="1000"/>
              <a:buChar char="●"/>
            </a:pPr>
            <a:r>
              <a:rPr lang="en" sz="1400"/>
              <a:t>A lot of assumptions were taken into consideration based on which we decided our algorithms and narrowed down to using a single dataset.</a:t>
            </a:r>
            <a:endParaRPr sz="1400"/>
          </a:p>
          <a:p>
            <a:pPr marL="457200" lvl="0" indent="-292100" algn="l" rtl="0">
              <a:spcBef>
                <a:spcPts val="0"/>
              </a:spcBef>
              <a:spcAft>
                <a:spcPts val="0"/>
              </a:spcAft>
              <a:buSzPts val="1000"/>
              <a:buChar char="●"/>
            </a:pPr>
            <a:r>
              <a:rPr lang="en" sz="1400"/>
              <a:t>For the data.csv dataset, there was no information provided on what the information provided meant or how was the different values were quantified. As the method of receiving these values werent mentioned, we assumed the symptomatic value above zero meant a symptom was seen and if it was below zero, it showed positive effects over IBS.</a:t>
            </a:r>
            <a:endParaRPr sz="1400"/>
          </a:p>
          <a:p>
            <a:pPr marL="457200" lvl="0" indent="-292100" algn="l" rtl="0">
              <a:spcBef>
                <a:spcPts val="0"/>
              </a:spcBef>
              <a:spcAft>
                <a:spcPts val="0"/>
              </a:spcAft>
              <a:buSzPts val="1000"/>
              <a:buChar char="●"/>
            </a:pPr>
            <a:r>
              <a:rPr lang="en" sz="1400"/>
              <a:t>For food hierarchy, as there was no documentation provided with the food types we thought on not using these, as it meant replacing the occurrence of parent food type with child ones. We avoided on doing so as there were some entries which showed complete contrasting results for some of the cases. From our cases we concluded F5 to be the food type leading to food causing trouble in most IBS cases, from the food hierarchy we can see that f3,f19,f10,f4 don't show no significant symptomatic value or cases where they can seem to effecting symptomatic value. From this observations we thought of not including food hierarchy. </a:t>
            </a:r>
            <a:endParaRPr sz="1400"/>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1768</Words>
  <Application>Microsoft Office PowerPoint</Application>
  <PresentationFormat>On-screen Show (16:9)</PresentationFormat>
  <Paragraphs>94</Paragraphs>
  <Slides>25</Slides>
  <Notes>25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25</vt:i4>
      </vt:variant>
    </vt:vector>
  </HeadingPairs>
  <TitlesOfParts>
    <vt:vector size="27" baseType="lpstr">
      <vt:lpstr>Arial</vt:lpstr>
      <vt:lpstr>Simple Dark</vt:lpstr>
      <vt:lpstr>PharmaHacks 2023</vt:lpstr>
      <vt:lpstr>Question statement? </vt:lpstr>
      <vt:lpstr>Purpose of the simulation - What is Irritable Bowel Syndrome (IBS)</vt:lpstr>
      <vt:lpstr>Purpose of the simulation </vt:lpstr>
      <vt:lpstr>Datasets Provided</vt:lpstr>
      <vt:lpstr>Simulation Language and Libraries Selected</vt:lpstr>
      <vt:lpstr>How we approached this problem</vt:lpstr>
      <vt:lpstr>Conceptual Model </vt:lpstr>
      <vt:lpstr>Assumptions </vt:lpstr>
      <vt:lpstr>Specification Model</vt:lpstr>
      <vt:lpstr>Spearman Correlation and XGBoost</vt:lpstr>
      <vt:lpstr>Simulation Run 1 - Individual User 0  High Correlation Categories</vt:lpstr>
      <vt:lpstr>Simulation Run 1 - Individual User 0  Extremities Chart</vt:lpstr>
      <vt:lpstr>Conclusion: Simulation Run 1 - Individual User 0</vt:lpstr>
      <vt:lpstr>Simulation Run 2 - Individual User 24 High Correlation Categories</vt:lpstr>
      <vt:lpstr>Simulation Run 2 - Individual User 24  Extremities Chart </vt:lpstr>
      <vt:lpstr>Conclusion: Simulation Run 2 - Individual User 24 </vt:lpstr>
      <vt:lpstr>foodUser.py</vt:lpstr>
      <vt:lpstr>Simulation Run 3 - All Users Correlation Values Per Food Category</vt:lpstr>
      <vt:lpstr>Conclusion: Simulation Run 3 - All Users</vt:lpstr>
      <vt:lpstr>foodCollective.py</vt:lpstr>
      <vt:lpstr>Comparison and discussion</vt:lpstr>
      <vt:lpstr>Conclusion and Recommendation</vt:lpstr>
      <vt:lpstr>References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PharmaHacks 2023</dc:title>
  <cp:lastModifiedBy>Punyaja Mishra</cp:lastModifiedBy>
  <cp:revision>1</cp:revision>
  <dcterms:modified xsi:type="dcterms:W3CDTF">2023-04-14T02:17:24Z</dcterms:modified>
</cp:coreProperties>
</file>